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353" r:id="rId2"/>
    <p:sldId id="354" r:id="rId3"/>
    <p:sldId id="355" r:id="rId4"/>
    <p:sldId id="356" r:id="rId5"/>
    <p:sldId id="357" r:id="rId6"/>
    <p:sldId id="358" r:id="rId7"/>
    <p:sldId id="359" r:id="rId8"/>
    <p:sldId id="360" r:id="rId9"/>
    <p:sldId id="361" r:id="rId10"/>
    <p:sldId id="362" r:id="rId11"/>
    <p:sldId id="363" r:id="rId12"/>
    <p:sldId id="364" r:id="rId13"/>
    <p:sldId id="365" r:id="rId14"/>
    <p:sldId id="366" r:id="rId15"/>
    <p:sldId id="367" r:id="rId16"/>
    <p:sldId id="368" r:id="rId17"/>
    <p:sldId id="369" r:id="rId18"/>
    <p:sldId id="370" r:id="rId19"/>
    <p:sldId id="371" r:id="rId20"/>
    <p:sldId id="372" r:id="rId21"/>
    <p:sldId id="373" r:id="rId22"/>
    <p:sldId id="374" r:id="rId23"/>
    <p:sldId id="375" r:id="rId24"/>
    <p:sldId id="376" r:id="rId25"/>
    <p:sldId id="377" r:id="rId26"/>
    <p:sldId id="378" r:id="rId27"/>
    <p:sldId id="379" r:id="rId28"/>
    <p:sldId id="380" r:id="rId29"/>
    <p:sldId id="381" r:id="rId30"/>
    <p:sldId id="382" r:id="rId31"/>
    <p:sldId id="383" r:id="rId32"/>
    <p:sldId id="384" r:id="rId33"/>
    <p:sldId id="385" r:id="rId34"/>
    <p:sldId id="386" r:id="rId35"/>
    <p:sldId id="387" r:id="rId36"/>
    <p:sldId id="388" r:id="rId37"/>
    <p:sldId id="389" r:id="rId38"/>
    <p:sldId id="390" r:id="rId39"/>
    <p:sldId id="391" r:id="rId40"/>
    <p:sldId id="392" r:id="rId41"/>
    <p:sldId id="393" r:id="rId42"/>
    <p:sldId id="394" r:id="rId43"/>
    <p:sldId id="395" r:id="rId44"/>
    <p:sldId id="396" r:id="rId45"/>
    <p:sldId id="397" r:id="rId46"/>
    <p:sldId id="398" r:id="rId47"/>
    <p:sldId id="399" r:id="rId48"/>
    <p:sldId id="400" r:id="rId49"/>
    <p:sldId id="401" r:id="rId50"/>
    <p:sldId id="402" r:id="rId51"/>
    <p:sldId id="285" r:id="rId52"/>
    <p:sldId id="405" r:id="rId53"/>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12" autoAdjust="0"/>
    <p:restoredTop sz="94660"/>
  </p:normalViewPr>
  <p:slideViewPr>
    <p:cSldViewPr>
      <p:cViewPr varScale="1">
        <p:scale>
          <a:sx n="99" d="100"/>
          <a:sy n="99" d="100"/>
        </p:scale>
        <p:origin x="-1116" y="-90"/>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2023-2-16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6C1EF30-7B0C-4F2D-A5CA-1454F4965A54}" type="slidenum">
              <a:rPr lang="zh-CN" altLang="en-US" smtClean="0"/>
              <a:t>51</a:t>
            </a:fld>
            <a:endParaRPr lang="zh-CN" altLang="en-US"/>
          </a:p>
        </p:txBody>
      </p:sp>
    </p:spTree>
    <p:extLst>
      <p:ext uri="{BB962C8B-B14F-4D97-AF65-F5344CB8AC3E}">
        <p14:creationId xmlns:p14="http://schemas.microsoft.com/office/powerpoint/2010/main" val="2721296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52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4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5009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35838;&#26102;&#36319;&#36394;&#26816;&#27979;word&#25991;&#20214;/UNIT%201%20&#21333;&#20803;&#35821;&#22522;&#22238;&#25187;&#19982;&#20223;&#30495;&#26816;&#27979;.DOC" TargetMode="Externa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92931" y="260648"/>
            <a:ext cx="11521280" cy="6336704"/>
          </a:xfrm>
        </p:spPr>
        <p:txBody>
          <a:bodyPr>
            <a:normAutofit fontScale="85000" lnSpcReduction="10000"/>
          </a:bodyPr>
          <a:lstStyle/>
          <a:p>
            <a:pPr algn="ctr">
              <a:tabLst>
                <a:tab pos="809625" algn="l"/>
              </a:tabLst>
            </a:pPr>
            <a:r>
              <a:rPr lang="zh-CN" altLang="zh-CN" sz="3800" b="1" dirty="0">
                <a:solidFill>
                  <a:srgbClr val="7030A0"/>
                </a:solidFill>
              </a:rPr>
              <a:t>阶段培优课—对接“时代热点</a:t>
            </a:r>
            <a:r>
              <a:rPr lang="zh-CN" altLang="zh-CN" sz="3800" b="1" dirty="0" smtClean="0">
                <a:solidFill>
                  <a:srgbClr val="7030A0"/>
                </a:solidFill>
              </a:rPr>
              <a:t>”，</a:t>
            </a:r>
            <a:endParaRPr lang="en-US" altLang="zh-CN" sz="3800" b="1" dirty="0" smtClean="0">
              <a:solidFill>
                <a:srgbClr val="7030A0"/>
              </a:solidFill>
            </a:endParaRPr>
          </a:p>
          <a:p>
            <a:pPr algn="ctr">
              <a:tabLst>
                <a:tab pos="809625" algn="l"/>
              </a:tabLst>
            </a:pPr>
            <a:r>
              <a:rPr lang="zh-CN" altLang="zh-CN" sz="3800" b="1" dirty="0" smtClean="0">
                <a:solidFill>
                  <a:srgbClr val="7030A0"/>
                </a:solidFill>
              </a:rPr>
              <a:t>发</a:t>
            </a:r>
            <a:r>
              <a:rPr lang="zh-CN" altLang="zh-CN" sz="3800" b="1" dirty="0">
                <a:solidFill>
                  <a:srgbClr val="7030A0"/>
                </a:solidFill>
              </a:rPr>
              <a:t>掘教材“综合探究”所蕴含的命题视角</a:t>
            </a:r>
            <a:endParaRPr lang="zh-CN" altLang="zh-CN" sz="3800" dirty="0">
              <a:solidFill>
                <a:srgbClr val="7030A0"/>
              </a:solidFill>
            </a:endParaRPr>
          </a:p>
          <a:p>
            <a:pPr indent="662940" algn="just">
              <a:lnSpc>
                <a:spcPct val="170000"/>
              </a:lnSpc>
              <a:spcAft>
                <a:spcPts val="0"/>
              </a:spcAft>
              <a:tabLst>
                <a:tab pos="2700655" algn="l"/>
              </a:tabLst>
            </a:pPr>
            <a:r>
              <a:rPr lang="zh-CN" altLang="zh-CN" sz="3100" b="1" kern="100" dirty="0">
                <a:latin typeface="宋体"/>
                <a:ea typeface="方正细黑一简体"/>
                <a:cs typeface="Times New Roman"/>
              </a:rPr>
              <a:t>主题探究　从我国推动高质量发展看创新思维</a:t>
            </a:r>
            <a:endParaRPr lang="zh-CN" altLang="zh-CN" sz="3100" kern="100" dirty="0">
              <a:latin typeface="宋体"/>
              <a:cs typeface="Courier New"/>
            </a:endParaRPr>
          </a:p>
          <a:p>
            <a:pPr indent="662940" algn="just">
              <a:lnSpc>
                <a:spcPct val="170000"/>
              </a:lnSpc>
              <a:spcAft>
                <a:spcPts val="0"/>
              </a:spcAft>
              <a:tabLst>
                <a:tab pos="2700655" algn="l"/>
              </a:tabLst>
            </a:pPr>
            <a:r>
              <a:rPr lang="zh-CN" altLang="zh-CN" sz="3100" b="1" kern="100" dirty="0">
                <a:latin typeface="宋体"/>
                <a:ea typeface="方正细黑一简体"/>
                <a:cs typeface="Times New Roman"/>
              </a:rPr>
              <a:t>为什么考——高考源于教材</a:t>
            </a:r>
            <a:r>
              <a:rPr lang="en-US" altLang="zh-CN" sz="3100" b="1" kern="100" dirty="0">
                <a:latin typeface="宋体"/>
                <a:ea typeface="方正细黑一简体"/>
                <a:cs typeface="Times New Roman"/>
              </a:rPr>
              <a:t>(</a:t>
            </a:r>
            <a:r>
              <a:rPr lang="zh-CN" altLang="zh-CN" sz="3100" b="1" kern="100" dirty="0">
                <a:latin typeface="宋体"/>
                <a:ea typeface="方正细黑一简体"/>
                <a:cs typeface="Times New Roman"/>
              </a:rPr>
              <a:t>对接教材</a:t>
            </a:r>
            <a:r>
              <a:rPr lang="en-US" altLang="zh-CN" sz="3100" b="1" kern="100" dirty="0">
                <a:latin typeface="宋体"/>
                <a:ea typeface="方正细黑一简体"/>
                <a:cs typeface="Times New Roman"/>
              </a:rPr>
              <a:t>P119</a:t>
            </a:r>
            <a:r>
              <a:rPr lang="zh-CN" altLang="zh-CN" sz="3100" b="1" kern="100" dirty="0">
                <a:latin typeface="宋体"/>
                <a:ea typeface="方正细黑一简体"/>
                <a:cs typeface="Times New Roman"/>
              </a:rPr>
              <a:t>“探究活动目标”</a:t>
            </a:r>
            <a:r>
              <a:rPr lang="en-US" altLang="zh-CN" sz="3100" b="1" kern="100" dirty="0">
                <a:latin typeface="方正细黑一简体"/>
                <a:cs typeface="Times New Roman"/>
              </a:rPr>
              <a:t>)</a:t>
            </a:r>
            <a:endParaRPr lang="zh-CN" altLang="zh-CN" sz="3100" kern="100" dirty="0">
              <a:latin typeface="宋体"/>
              <a:cs typeface="Courier New"/>
            </a:endParaRPr>
          </a:p>
          <a:p>
            <a:pPr indent="662940" algn="just">
              <a:lnSpc>
                <a:spcPct val="170000"/>
              </a:lnSpc>
              <a:spcAft>
                <a:spcPts val="0"/>
              </a:spcAft>
              <a:tabLst>
                <a:tab pos="2700655" algn="l"/>
              </a:tabLst>
            </a:pPr>
            <a:r>
              <a:rPr lang="zh-CN" altLang="zh-CN" sz="3100" b="1" kern="100" dirty="0">
                <a:latin typeface="宋体"/>
                <a:ea typeface="C-KT"/>
                <a:cs typeface="Times New Roman"/>
              </a:rPr>
              <a:t></a:t>
            </a:r>
            <a:r>
              <a:rPr lang="zh-CN" altLang="zh-CN" sz="3100" b="1" kern="100" dirty="0">
                <a:latin typeface="宋体"/>
                <a:ea typeface="方正细黑一简体"/>
                <a:cs typeface="Times New Roman"/>
              </a:rPr>
              <a:t>结合具体案例，体会联想思维的迁移或想象在问题解决中的运用。</a:t>
            </a:r>
            <a:endParaRPr lang="zh-CN" altLang="zh-CN" sz="3100" kern="100" dirty="0">
              <a:latin typeface="宋体"/>
              <a:cs typeface="Courier New"/>
            </a:endParaRPr>
          </a:p>
          <a:p>
            <a:pPr indent="662940" algn="just">
              <a:lnSpc>
                <a:spcPct val="170000"/>
              </a:lnSpc>
              <a:spcAft>
                <a:spcPts val="0"/>
              </a:spcAft>
              <a:tabLst>
                <a:tab pos="2700655" algn="l"/>
              </a:tabLst>
            </a:pPr>
            <a:r>
              <a:rPr lang="zh-CN" altLang="zh-CN" sz="3100" b="1" kern="100" dirty="0">
                <a:latin typeface="宋体"/>
                <a:ea typeface="C-KT"/>
                <a:cs typeface="Times New Roman"/>
              </a:rPr>
              <a:t></a:t>
            </a:r>
            <a:r>
              <a:rPr lang="zh-CN" altLang="zh-CN" sz="3100" b="1" kern="100" dirty="0">
                <a:latin typeface="宋体"/>
                <a:ea typeface="方正细黑一简体"/>
                <a:cs typeface="Times New Roman"/>
              </a:rPr>
              <a:t>理解发散思维与聚合思维、正向思维与逆向思维的特征和方法，分析不同思维方式的依据和优势，领悟它们之间的互补作用。</a:t>
            </a:r>
            <a:endParaRPr lang="zh-CN" altLang="zh-CN" sz="3100" kern="100" dirty="0">
              <a:latin typeface="宋体"/>
              <a:cs typeface="Courier New"/>
            </a:endParaRPr>
          </a:p>
          <a:p>
            <a:r>
              <a:rPr lang="zh-CN" altLang="zh-CN" sz="3100" b="1" kern="100" dirty="0">
                <a:ea typeface="C-KT"/>
                <a:cs typeface="Times New Roman"/>
              </a:rPr>
              <a:t></a:t>
            </a:r>
            <a:r>
              <a:rPr lang="zh-CN" altLang="zh-CN" sz="3100" b="1" kern="100" dirty="0">
                <a:ea typeface="方正细黑一简体"/>
                <a:cs typeface="Times New Roman"/>
              </a:rPr>
              <a:t>把握超前思维的要义，理解超前思维的特征，体会其在创造性预测事物发展态势方面的意义。</a:t>
            </a:r>
            <a:endParaRPr lang="zh-CN" altLang="en-US" sz="3100" dirty="0">
              <a:solidFill>
                <a:srgbClr val="7030A0"/>
              </a:solidFill>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6048672"/>
          </a:xfrm>
        </p:spPr>
        <p:txBody>
          <a:bodyPr>
            <a:normAutofit lnSpcReduction="10000"/>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考什么·用什么考——高考对接时代</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材料一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浙江高质量发展建设共同富裕示范区的探路。</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◆示范区建设的体系架构日益丰满</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出台《浙江高质量发展建设共同富裕示范区实施方案</a:t>
            </a:r>
            <a:r>
              <a:rPr lang="en-US" altLang="zh-CN" sz="2600" b="1" kern="100" dirty="0">
                <a:latin typeface="方正细黑一简体"/>
                <a:cs typeface="Times New Roman"/>
              </a:rPr>
              <a:t>2021</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2025</a:t>
            </a:r>
            <a:r>
              <a:rPr lang="zh-CN" altLang="zh-CN" sz="2600" b="1" kern="100" dirty="0">
                <a:latin typeface="宋体"/>
                <a:ea typeface="方正细黑一简体"/>
                <a:cs typeface="Times New Roman"/>
              </a:rPr>
              <a:t>年》。明确到</a:t>
            </a:r>
            <a:r>
              <a:rPr lang="en-US" altLang="zh-CN" sz="2600" b="1" kern="100" dirty="0">
                <a:latin typeface="宋体"/>
                <a:ea typeface="方正细黑一简体"/>
                <a:cs typeface="Times New Roman"/>
              </a:rPr>
              <a:t>2022</a:t>
            </a:r>
            <a:r>
              <a:rPr lang="zh-CN" altLang="zh-CN" sz="2600" b="1" kern="100" dirty="0">
                <a:latin typeface="宋体"/>
                <a:ea typeface="方正细黑一简体"/>
                <a:cs typeface="Times New Roman"/>
              </a:rPr>
              <a:t>年、</a:t>
            </a:r>
            <a:r>
              <a:rPr lang="en-US" altLang="zh-CN" sz="2600" b="1" kern="100" dirty="0">
                <a:latin typeface="宋体"/>
                <a:ea typeface="方正细黑一简体"/>
                <a:cs typeface="Times New Roman"/>
              </a:rPr>
              <a:t>2025</a:t>
            </a:r>
            <a:r>
              <a:rPr lang="zh-CN" altLang="zh-CN" sz="2600" b="1" kern="100" dirty="0">
                <a:latin typeface="宋体"/>
                <a:ea typeface="方正细黑一简体"/>
                <a:cs typeface="Times New Roman"/>
              </a:rPr>
              <a:t>年的两个阶段性目标；</a:t>
            </a:r>
            <a:r>
              <a:rPr lang="en-US" altLang="zh-CN" sz="2600" b="1" kern="100" dirty="0">
                <a:latin typeface="方正细黑一简体"/>
                <a:cs typeface="宋体-方正超大字符集"/>
              </a:rPr>
              <a:t>,</a:t>
            </a:r>
            <a:r>
              <a:rPr lang="zh-CN" altLang="zh-CN" sz="2600" b="1" kern="100" dirty="0">
                <a:latin typeface="宋体"/>
                <a:ea typeface="方正细黑一简体"/>
                <a:cs typeface="Times New Roman"/>
              </a:rPr>
              <a:t>成立高质量发展建设共同富裕示范区领导小组，组建省委社会建设委员会；</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全力争取国家部委和多家央企、中央金融机构以政策意见、试点批复、合作框架等形式支持浙江改革探索；</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制订共同富裕示范区建设绩效考评办法，动态监测评价示范区建设工作进展</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412776"/>
            <a:ext cx="10801200" cy="4104456"/>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◆示范区建设的内涵不断丰盈</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浙江省紧扣缩小“三大差距”主攻方向，推进山区高质量发展，实施乡村建设。农民共富行动，积极推进“扩中”“提低”；鼓励各地推进共同富裕实践探索，启动六大领域，</a:t>
            </a:r>
            <a:r>
              <a:rPr lang="en-US" altLang="zh-CN" sz="2600" b="1" kern="100" dirty="0">
                <a:latin typeface="宋体"/>
                <a:ea typeface="方正细黑一简体"/>
                <a:cs typeface="Times New Roman"/>
              </a:rPr>
              <a:t>28</a:t>
            </a:r>
            <a:r>
              <a:rPr lang="zh-CN" altLang="zh-CN" sz="2600" b="1" kern="100" dirty="0">
                <a:latin typeface="宋体"/>
                <a:ea typeface="方正细黑一简体"/>
                <a:cs typeface="Times New Roman"/>
              </a:rPr>
              <a:t>个首批共同富裕试点，创造好做法好经验并向全国复制推广。</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340768"/>
            <a:ext cx="10801200" cy="4032448"/>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命题角度</a:t>
            </a:r>
            <a:r>
              <a:rPr lang="en-US" altLang="zh-CN" sz="2600" b="1" kern="100" dirty="0">
                <a:latin typeface="宋体"/>
                <a:ea typeface="方正细黑一简体"/>
                <a:cs typeface="Times New Roman"/>
              </a:rPr>
              <a:t>1</a:t>
            </a:r>
            <a:r>
              <a:rPr lang="zh-CN" altLang="zh-CN" sz="2600" b="1" kern="100" dirty="0">
                <a:latin typeface="宋体"/>
                <a:ea typeface="方正细黑一简体"/>
                <a:cs typeface="Times New Roman"/>
              </a:rPr>
              <a:t>：结合材料一，运用《逻辑与思维》的相关知识，分析浙江省是如何运用创新思维完善示范区建设的体系架构的。</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①浙江省运用超前思维，从现实情况出发，出台实施方案，明确实施目标。②浙江省运用发散思维，从组织机构、政策保障、绩效考核多方面着手，探索共同富裕之路。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764704"/>
            <a:ext cx="10801200" cy="5184576"/>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材料二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鼓励勤劳创新致富。坚持在发展中保障和改善民生，为人民提高受教育程度、增强发展能力创造更加普惠公平的条件，畅通向上流动通道，给更多人创造致富机会，形成人人参与的发展环境。</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坚持基本经济制度。立足社会主义初级阶段，坚持“两个毫不动摇”，坚持公有制为主体、多种所有制经济共同发展，允许一部分人先富起来，先富带后富、帮后富，重点鼓励辛勤劳动、合法经营、敢于创业的致富带头人。</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5184576"/>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坚持循序渐进。对共同富裕的长期性、艰巨性、复杂性要有充分估计，鼓励各地因地制宜探索有效路径，总结经验，逐步推开。</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促进人民精神生活共同富裕。强化社会主义核心价值观引领，不断满足人民群众多样化、多层次、多方面的精神文化需求。</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综上所述，要在高质量发展中促进共同富裕，高质量发展是实现共同富裕的基础。但有人据此得出另一结论：共同富裕为我国高质量发展提供可持续和强大的动能和空间。</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268760"/>
            <a:ext cx="10801200" cy="3960440"/>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命题角度</a:t>
            </a:r>
            <a:r>
              <a:rPr lang="en-US" altLang="zh-CN" sz="2600" b="1" kern="100" dirty="0">
                <a:latin typeface="宋体"/>
                <a:ea typeface="方正细黑一简体"/>
                <a:cs typeface="Times New Roman"/>
              </a:rPr>
              <a:t>2</a:t>
            </a:r>
            <a:r>
              <a:rPr lang="zh-CN" altLang="zh-CN" sz="2600" b="1" kern="100" dirty="0">
                <a:latin typeface="宋体"/>
                <a:ea typeface="方正细黑一简体"/>
                <a:cs typeface="Times New Roman"/>
              </a:rPr>
              <a:t>：结合材料二，运用“提高创新思维能力”的知识，说明形成“另一结论”的思维方法及意义。</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①逆向思维方法。从实现共同富裕的路径、措施进行反向思考，揭示了实现共同富裕对高质量发展的意义。②正逆互补，实现高质量发展和共同富裕的动态、良性互动，增强实现共同富裕的自觉和自信。</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44624"/>
            <a:ext cx="11161240" cy="6480720"/>
          </a:xfrm>
        </p:spPr>
        <p:txBody>
          <a:bodyPr>
            <a:no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材料三</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在对黄河上中下游地区的历史与现状进行全面细致调研的基础上，中共中央、国务院编制印发《黄河流域生态保护和高质量发展规划纲要》</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以下简称《纲要》</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a:t>
            </a:r>
            <a:endParaRPr lang="zh-CN" altLang="zh-CN" sz="260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纲要》总结了黄河流域的“五大”：“最大的矛盾是水资源短缺”“最大的问题是生态脆弱”“最大的威胁是洪水”“最大的短板是高质量发展不充分”“最大的弱项是民生发展不足”，对该流域的未来发展进行了顶层设计、科学谋划、建章立制，并作出了治标和治本相结合的具体部署，为黄河流域生态保护和高质量发展制定了“任务书”、绘好了“时间表”、明确了“路线图”，成为指导当前和今后一个时期黄河流域生态保护和高质量发展的纲领性文件。</a:t>
            </a:r>
            <a:endParaRPr lang="zh-CN" altLang="zh-CN" sz="26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836712"/>
            <a:ext cx="10801200" cy="5112568"/>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命题角度</a:t>
            </a:r>
            <a:r>
              <a:rPr lang="en-US" altLang="zh-CN" sz="2600" b="1" kern="100" dirty="0">
                <a:latin typeface="宋体"/>
                <a:ea typeface="方正细黑一简体"/>
                <a:cs typeface="Times New Roman"/>
              </a:rPr>
              <a:t>3</a:t>
            </a:r>
            <a:r>
              <a:rPr lang="zh-CN" altLang="zh-CN" sz="2600" b="1" kern="100" dirty="0">
                <a:latin typeface="宋体"/>
                <a:ea typeface="方正细黑一简体"/>
                <a:cs typeface="Times New Roman"/>
              </a:rPr>
              <a:t>：请结合材料，从超前思维的方法角度，分析有关部门如何编制《纲要》。</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①通过调查研究，从黄河流域的现实情况出发进行《纲要》编制。②分析黄河流域存在的矛盾，总结“五大”，对其发展状况和趋势作出正确判断。③运用合理的推理和想象，提出黄河流域未来发展的路径和目标。④进行顶层设计和具体部署，创造有利条件，使黄河流域向着生态保护和高质量发展的方向发展。</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955" y="188640"/>
            <a:ext cx="11521280" cy="6552728"/>
          </a:xfrm>
        </p:spPr>
        <p:txBody>
          <a:bodyPr>
            <a:normAutofit fontScale="92500" lnSpcReduction="20000"/>
          </a:bodyPr>
          <a:lstStyle/>
          <a:p>
            <a:pPr indent="662940" algn="just">
              <a:lnSpc>
                <a:spcPct val="170000"/>
              </a:lnSpc>
              <a:spcAft>
                <a:spcPts val="0"/>
              </a:spcAft>
              <a:tabLst>
                <a:tab pos="2700655" algn="l"/>
              </a:tabLst>
            </a:pPr>
            <a:r>
              <a:rPr lang="zh-CN" altLang="zh-CN" sz="2800" b="1" kern="100" dirty="0">
                <a:latin typeface="宋体"/>
                <a:ea typeface="方正细黑一简体"/>
                <a:cs typeface="Times New Roman"/>
              </a:rPr>
              <a:t>还可以这样考——综合命题视角</a:t>
            </a:r>
            <a:endParaRPr lang="zh-CN" altLang="zh-CN" sz="2800" kern="100" dirty="0">
              <a:latin typeface="宋体"/>
              <a:cs typeface="Courier New"/>
            </a:endParaRPr>
          </a:p>
          <a:p>
            <a:pPr indent="662940" algn="just">
              <a:lnSpc>
                <a:spcPct val="170000"/>
              </a:lnSpc>
              <a:spcAft>
                <a:spcPts val="0"/>
              </a:spcAft>
              <a:tabLst>
                <a:tab pos="2700655" algn="l"/>
              </a:tabLst>
            </a:pPr>
            <a:r>
              <a:rPr lang="en-US" altLang="zh-CN" sz="2800" b="1" kern="100" dirty="0">
                <a:latin typeface="方正细黑一简体"/>
                <a:cs typeface="Times New Roman"/>
              </a:rPr>
              <a:t>1</a:t>
            </a:r>
            <a:r>
              <a:rPr lang="zh-CN" altLang="zh-CN" sz="2800" b="1" kern="100" dirty="0">
                <a:latin typeface="宋体"/>
                <a:ea typeface="方正细黑一简体"/>
                <a:cs typeface="Times New Roman"/>
              </a:rPr>
              <a:t>．</a:t>
            </a:r>
            <a:r>
              <a:rPr lang="en-US" altLang="zh-CN" sz="2800" b="1" kern="100" dirty="0">
                <a:latin typeface="宋体"/>
                <a:ea typeface="方正细黑一简体"/>
                <a:cs typeface="Times New Roman"/>
              </a:rPr>
              <a:t>(</a:t>
            </a:r>
            <a:r>
              <a:rPr lang="zh-CN" altLang="zh-CN" sz="2800" b="1" kern="100" dirty="0">
                <a:latin typeface="宋体"/>
                <a:ea typeface="方正细黑一简体"/>
                <a:cs typeface="Times New Roman"/>
              </a:rPr>
              <a:t>综合融会命题</a:t>
            </a:r>
            <a:r>
              <a:rPr lang="en-US" altLang="zh-CN" sz="2800" b="1" kern="100" dirty="0">
                <a:latin typeface="宋体"/>
                <a:ea typeface="方正细黑一简体"/>
                <a:cs typeface="Times New Roman"/>
              </a:rPr>
              <a:t>)</a:t>
            </a:r>
            <a:r>
              <a:rPr lang="zh-CN" altLang="zh-CN" sz="2800" b="1" kern="100" dirty="0">
                <a:latin typeface="宋体"/>
                <a:ea typeface="方正细黑一简体"/>
                <a:cs typeface="Times New Roman"/>
              </a:rPr>
              <a:t>上述材料体现了创新思维的哪些特征？</a:t>
            </a:r>
            <a:endParaRPr lang="zh-CN" altLang="zh-CN" sz="2800" kern="100" dirty="0">
              <a:latin typeface="宋体"/>
              <a:cs typeface="Courier New"/>
            </a:endParaRPr>
          </a:p>
          <a:p>
            <a:pPr indent="662940" algn="just">
              <a:lnSpc>
                <a:spcPct val="170000"/>
              </a:lnSpc>
              <a:spcAft>
                <a:spcPts val="0"/>
              </a:spcAft>
              <a:tabLst>
                <a:tab pos="2700655" algn="l"/>
              </a:tabLst>
            </a:pPr>
            <a:r>
              <a:rPr lang="zh-CN" altLang="zh-CN" sz="2800" b="1" kern="100" dirty="0">
                <a:solidFill>
                  <a:srgbClr val="FF0000"/>
                </a:solidFill>
                <a:latin typeface="宋体"/>
                <a:ea typeface="方正细黑一简体"/>
                <a:cs typeface="Times New Roman"/>
              </a:rPr>
              <a:t>提示：</a:t>
            </a:r>
            <a:r>
              <a:rPr lang="zh-CN" altLang="zh-CN" sz="2800" b="1" kern="100" dirty="0">
                <a:latin typeface="宋体"/>
                <a:ea typeface="方正细黑一简体"/>
                <a:cs typeface="Times New Roman"/>
              </a:rPr>
              <a:t>①创新思维的思路具有多向性。浙江省共同富裕示范区从建设组织机构、政策保障、绩效考核多方面着手，确定主攻方向、启动六大领域，从不同的角度去思考问题。②创新思维的步骤具有跨越性。把浙江建设成共同富裕的样板，向全国推广，黄河流域高质量发展，这充分展现了创新思维的跨越性。③创新思维的结果具有独特性，创新思维要求人们用独特而巧妙的方法解决问题。正是因为创新思维的运用，巧妙地运用各种手段，利用各种资源，发挥国家政策，才能促进浙江共同富裕示范区建设和黄河流域高质量发展，走出一条独特的发展道路。</a:t>
            </a:r>
            <a:endParaRPr lang="zh-CN" altLang="zh-CN" sz="28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80728"/>
            <a:ext cx="10801200" cy="5184576"/>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综合融会命题</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上述材料说明超前思维有什么意义？</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①超前思维有助于人们能动地认识世界，有助于人们趋利避害、防患于未然，成功地改造世界。②超前思维能使人们通过前瞻性思考，把握事物发展状态，帮助人们规划和调整思路，从而进行正确的决策，抓住有利的发展机遇。③超前思维有利于社会绘制更为全面合理的服务蓝图，有利于国家和民族进行科学的顶层设计和整体谋划，推动经济社会持续健康发展。</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6552728"/>
          </a:xfrm>
        </p:spPr>
        <p:txBody>
          <a:bodyPr>
            <a:normAutofit fontScale="92500" lnSpcReduction="20000"/>
          </a:bodyPr>
          <a:lstStyle/>
          <a:p>
            <a:pPr indent="66294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跨模块综合命题</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结合材料一，运用《哲学与文化》的相关知识，说明浙江省在建设示范区的过程中所体现的哲学道理。</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①浙江省紧扣缩小“三大差距”主攻方向，推进山区高质量发展，着重把握了示范区建设过程中的关键，体现了主要矛盾在事物发展过程中处于支配地位，对事物发展起决定性作用。②浙江省鼓励各地推进共同富裕实践探索，启动试点，总结好做法好经验并向全国推广，体现了矛盾的普遍性寓于特殊性之中，并通过特殊性表现出来。③浙江省实施乡村建设、农民共富行动，探索推进“扩中”“提质”，切实维护了人民的根本利益，坚持了群众观点和群众路线，体现了人民群众是历史的创造者。④浙江省实施乡村建设、农民共富行动，推进“扩中”“提质”协调好分配关系，进一步推动浙江高质量发展，遵循了生产关系一定要适合生产力状况的规律。</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764704"/>
            <a:ext cx="10801200" cy="5328592"/>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跨模块综合命题</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结合材料二，运用《经济与社会》的知识，对“另一结论”加以阐述。</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实现共同富裕，促进人的全面发展，更充分、持久地把人口红利从规模红利转向素质红利，为高质量发展提供精神动力和智力支持；激发人们的奋斗精神和创造创新活力，激励大众创业、万众创新，更充分、持久地激活生产力和生产要素；促进社会公平和谐，更充分、持久地培育和壮大市场，创造稳定的发展环境。</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71400"/>
            <a:ext cx="10801200" cy="1440160"/>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关联哪些知识——系统答题思维</a:t>
            </a:r>
            <a:endParaRPr lang="zh-CN" altLang="zh-CN" sz="1050" kern="100" dirty="0">
              <a:latin typeface="宋体"/>
              <a:cs typeface="Courier New"/>
            </a:endParaRPr>
          </a:p>
          <a:p>
            <a:r>
              <a:rPr lang="zh-CN" altLang="zh-CN" sz="2600" b="1" kern="100" dirty="0">
                <a:ea typeface="方正细黑一简体"/>
                <a:cs typeface="Times New Roman"/>
              </a:rPr>
              <a:t>一、创新思维的五种思维方式</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633067748"/>
              </p:ext>
            </p:extLst>
          </p:nvPr>
        </p:nvGraphicFramePr>
        <p:xfrm>
          <a:off x="336947" y="1268760"/>
          <a:ext cx="11449272" cy="5486400"/>
        </p:xfrm>
        <a:graphic>
          <a:graphicData uri="http://schemas.openxmlformats.org/drawingml/2006/table">
            <a:tbl>
              <a:tblPr/>
              <a:tblGrid>
                <a:gridCol w="2520280"/>
                <a:gridCol w="8928992"/>
              </a:tblGrid>
              <a:tr h="323283">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方式</a:t>
                      </a:r>
                      <a:r>
                        <a:rPr lang="en-US" sz="2400" b="1" kern="100" dirty="0">
                          <a:effectLst/>
                          <a:latin typeface="宋体"/>
                          <a:ea typeface="方正细黑一简体"/>
                          <a:cs typeface="Times New Roman"/>
                        </a:rPr>
                        <a:t>(</a:t>
                      </a:r>
                      <a:r>
                        <a:rPr lang="zh-CN" sz="2400" b="1" kern="100" dirty="0">
                          <a:effectLst/>
                          <a:latin typeface="宋体"/>
                          <a:ea typeface="方正细黑一简体"/>
                          <a:cs typeface="Times New Roman"/>
                        </a:rPr>
                        <a:t>特征</a:t>
                      </a:r>
                      <a:r>
                        <a:rPr lang="en-US" sz="2400" b="1" kern="100" dirty="0">
                          <a:effectLst/>
                          <a:latin typeface="宋体"/>
                          <a:ea typeface="方正细黑一简体"/>
                          <a:cs typeface="Times New Roman"/>
                        </a:rPr>
                        <a:t>)</a:t>
                      </a:r>
                      <a:endParaRPr lang="zh-CN" sz="24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400" b="1" kern="100">
                          <a:effectLst/>
                          <a:latin typeface="宋体"/>
                          <a:ea typeface="方正细黑一简体"/>
                          <a:cs typeface="Times New Roman"/>
                        </a:rPr>
                        <a:t>关键方法</a:t>
                      </a:r>
                      <a:endParaRPr lang="zh-CN" sz="24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6114">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联想思维</a:t>
                      </a:r>
                      <a:r>
                        <a:rPr lang="en-US" sz="2400" b="1" kern="100" dirty="0">
                          <a:effectLst/>
                          <a:latin typeface="宋体"/>
                          <a:ea typeface="方正细黑一简体"/>
                          <a:cs typeface="Times New Roman"/>
                        </a:rPr>
                        <a:t>(</a:t>
                      </a:r>
                      <a:r>
                        <a:rPr lang="zh-CN" sz="2400" b="1" kern="100" dirty="0">
                          <a:effectLst/>
                          <a:latin typeface="宋体"/>
                          <a:ea typeface="方正细黑一简体"/>
                          <a:cs typeface="Times New Roman"/>
                        </a:rPr>
                        <a:t>联结性；非逻辑制约的畅想性</a:t>
                      </a:r>
                      <a:r>
                        <a:rPr lang="en-US" sz="2400" b="1" kern="100" dirty="0">
                          <a:effectLst/>
                          <a:latin typeface="宋体"/>
                          <a:ea typeface="方正细黑一简体"/>
                          <a:cs typeface="Times New Roman"/>
                        </a:rPr>
                        <a:t>)</a:t>
                      </a:r>
                      <a:endParaRPr lang="zh-CN" sz="24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①联想思维中的迁移，是将不同认识对象的性质、作用等进行位置变迁与功能移植，以寻求解决问题的新思路。②想象是联想思维的“畅想”方式。想象是在头脑中对已有的事物表象进行加工、改造，通过重新组合而产生新的事物形象的思维过程。想象以通过感知形成的表象为基本材料，但不是表象的简单再现，而是对表象进行积极的再加工、再组合，所产生的主观形象不一定直接反映现实对象</a:t>
                      </a:r>
                      <a:endParaRPr lang="zh-CN" sz="24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6566">
                <a:tc>
                  <a:txBody>
                    <a:bodyPr/>
                    <a:lstStyle/>
                    <a:p>
                      <a:pPr algn="ctr">
                        <a:lnSpc>
                          <a:spcPct val="150000"/>
                        </a:lnSpc>
                        <a:spcAft>
                          <a:spcPts val="0"/>
                        </a:spcAft>
                        <a:tabLst>
                          <a:tab pos="2700655" algn="l"/>
                        </a:tabLst>
                      </a:pPr>
                      <a:r>
                        <a:rPr lang="zh-CN" sz="2400" b="1" kern="100">
                          <a:effectLst/>
                          <a:latin typeface="宋体"/>
                          <a:ea typeface="方正细黑一简体"/>
                          <a:cs typeface="Times New Roman"/>
                        </a:rPr>
                        <a:t>发散思维</a:t>
                      </a:r>
                      <a:r>
                        <a:rPr lang="en-US" sz="2400" b="1" kern="100">
                          <a:effectLst/>
                          <a:latin typeface="宋体"/>
                          <a:ea typeface="方正细黑一简体"/>
                          <a:cs typeface="Times New Roman"/>
                        </a:rPr>
                        <a:t>(</a:t>
                      </a:r>
                      <a:r>
                        <a:rPr lang="zh-CN" sz="2400" b="1" kern="100">
                          <a:effectLst/>
                          <a:latin typeface="宋体"/>
                          <a:ea typeface="方正细黑一简体"/>
                          <a:cs typeface="Times New Roman"/>
                        </a:rPr>
                        <a:t>思维方向扩散、辐射</a:t>
                      </a:r>
                      <a:r>
                        <a:rPr lang="en-US" sz="2400" b="1" kern="100">
                          <a:effectLst/>
                          <a:latin typeface="宋体"/>
                          <a:ea typeface="方正细黑一简体"/>
                          <a:cs typeface="Times New Roman"/>
                        </a:rPr>
                        <a:t>)</a:t>
                      </a:r>
                      <a:endParaRPr lang="zh-CN" sz="24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①检核表法。②信息交合法。③头脑风暴法</a:t>
                      </a:r>
                      <a:endParaRPr lang="zh-CN" sz="24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5567" y="764704"/>
            <a:ext cx="854721" cy="492443"/>
          </a:xfrm>
          <a:prstGeom prst="rect">
            <a:avLst/>
          </a:prstGeom>
        </p:spPr>
        <p:txBody>
          <a:bodyPr wrap="none">
            <a:spAutoFit/>
          </a:bodyPr>
          <a:lstStyle/>
          <a:p>
            <a:r>
              <a:rPr lang="zh-CN" altLang="en-US" sz="2600" b="1" dirty="0" smtClean="0">
                <a:latin typeface="方正细黑一简体" panose="03000509000000000000" pitchFamily="65" charset="-122"/>
                <a:ea typeface="方正细黑一简体" panose="03000509000000000000" pitchFamily="65" charset="-122"/>
              </a:rPr>
              <a:t>续表</a:t>
            </a:r>
            <a:endParaRPr lang="zh-CN" altLang="en-US" sz="2600" b="1" dirty="0">
              <a:latin typeface="方正细黑一简体" panose="03000509000000000000" pitchFamily="65" charset="-122"/>
              <a:ea typeface="方正细黑一简体" panose="03000509000000000000" pitchFamily="65" charset="-122"/>
            </a:endParaRPr>
          </a:p>
        </p:txBody>
      </p:sp>
      <p:graphicFrame>
        <p:nvGraphicFramePr>
          <p:cNvPr id="6" name="表格 5"/>
          <p:cNvGraphicFramePr>
            <a:graphicFrameLocks noGrp="1"/>
          </p:cNvGraphicFramePr>
          <p:nvPr>
            <p:extLst>
              <p:ext uri="{D42A27DB-BD31-4B8C-83A1-F6EECF244321}">
                <p14:modId xmlns:p14="http://schemas.microsoft.com/office/powerpoint/2010/main" val="3786833937"/>
              </p:ext>
            </p:extLst>
          </p:nvPr>
        </p:nvGraphicFramePr>
        <p:xfrm>
          <a:off x="336947" y="1515576"/>
          <a:ext cx="11449272" cy="4937760"/>
        </p:xfrm>
        <a:graphic>
          <a:graphicData uri="http://schemas.openxmlformats.org/drawingml/2006/table">
            <a:tbl>
              <a:tblPr/>
              <a:tblGrid>
                <a:gridCol w="2088232"/>
                <a:gridCol w="9361040"/>
              </a:tblGrid>
              <a:tr h="1508654">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聚合思维</a:t>
                      </a:r>
                      <a:r>
                        <a:rPr lang="en-US" sz="2400" b="1" kern="100" dirty="0">
                          <a:effectLst/>
                          <a:latin typeface="宋体"/>
                          <a:ea typeface="方正细黑一简体"/>
                          <a:cs typeface="Times New Roman"/>
                        </a:rPr>
                        <a:t>(</a:t>
                      </a:r>
                      <a:r>
                        <a:rPr lang="zh-CN" sz="2400" b="1" kern="100" dirty="0">
                          <a:effectLst/>
                          <a:latin typeface="宋体"/>
                          <a:ea typeface="方正细黑一简体"/>
                          <a:cs typeface="Times New Roman"/>
                        </a:rPr>
                        <a:t>思维方向收敛</a:t>
                      </a:r>
                      <a:r>
                        <a:rPr lang="zh-CN" sz="2400" b="1" kern="100" dirty="0" smtClean="0">
                          <a:effectLst/>
                          <a:latin typeface="宋体"/>
                          <a:ea typeface="方正细黑一简体"/>
                          <a:cs typeface="Times New Roman"/>
                        </a:rPr>
                        <a:t>、</a:t>
                      </a:r>
                      <a:endParaRPr lang="en-US" altLang="zh-CN" sz="2400" b="1" kern="100" dirty="0" smtClean="0">
                        <a:effectLst/>
                        <a:latin typeface="宋体"/>
                        <a:ea typeface="方正细黑一简体"/>
                        <a:cs typeface="Times New Roman"/>
                      </a:endParaRPr>
                    </a:p>
                    <a:p>
                      <a:pPr algn="ctr">
                        <a:lnSpc>
                          <a:spcPct val="150000"/>
                        </a:lnSpc>
                        <a:spcAft>
                          <a:spcPts val="0"/>
                        </a:spcAft>
                        <a:tabLst>
                          <a:tab pos="2700655" algn="l"/>
                        </a:tabLst>
                      </a:pPr>
                      <a:r>
                        <a:rPr lang="zh-CN" sz="2400" b="1" kern="100" dirty="0" smtClean="0">
                          <a:effectLst/>
                          <a:latin typeface="宋体"/>
                          <a:ea typeface="方正细黑一简体"/>
                          <a:cs typeface="Times New Roman"/>
                        </a:rPr>
                        <a:t>集</a:t>
                      </a:r>
                      <a:r>
                        <a:rPr lang="zh-CN" sz="2400" b="1" kern="100" dirty="0">
                          <a:effectLst/>
                          <a:latin typeface="宋体"/>
                          <a:ea typeface="方正细黑一简体"/>
                          <a:cs typeface="Times New Roman"/>
                        </a:rPr>
                        <a:t>中</a:t>
                      </a:r>
                      <a:r>
                        <a:rPr lang="en-US" sz="2400" b="1" kern="100" dirty="0">
                          <a:effectLst/>
                          <a:latin typeface="宋体"/>
                          <a:ea typeface="方正细黑一简体"/>
                          <a:cs typeface="Times New Roman"/>
                        </a:rPr>
                        <a:t>)</a:t>
                      </a:r>
                      <a:endParaRPr lang="zh-CN" sz="24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①聚合思维有一个明确的目标，一切思维活动都要围绕这个轴心来进行。②在思维聚合的过程中，需要多次运用比较、分析、抽象、归纳、演绎、综合等逻辑思维方法</a:t>
                      </a:r>
                      <a:endParaRPr lang="zh-CN" sz="24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ctr">
                        <a:lnSpc>
                          <a:spcPct val="150000"/>
                        </a:lnSpc>
                        <a:spcAft>
                          <a:spcPts val="0"/>
                        </a:spcAft>
                        <a:tabLst>
                          <a:tab pos="2700655" algn="l"/>
                        </a:tabLst>
                      </a:pPr>
                      <a:r>
                        <a:rPr lang="zh-CN" sz="2400" b="1" kern="100">
                          <a:effectLst/>
                          <a:latin typeface="宋体"/>
                          <a:ea typeface="方正细黑一简体"/>
                          <a:cs typeface="Times New Roman"/>
                        </a:rPr>
                        <a:t>逆向思维</a:t>
                      </a:r>
                      <a:r>
                        <a:rPr lang="en-US" sz="2400" b="1" kern="100">
                          <a:effectLst/>
                          <a:latin typeface="宋体"/>
                          <a:ea typeface="方正细黑一简体"/>
                          <a:cs typeface="Times New Roman"/>
                        </a:rPr>
                        <a:t>(</a:t>
                      </a:r>
                      <a:r>
                        <a:rPr lang="zh-CN" sz="2400" b="1" kern="100">
                          <a:effectLst/>
                          <a:latin typeface="宋体"/>
                          <a:ea typeface="方正细黑一简体"/>
                          <a:cs typeface="Times New Roman"/>
                        </a:rPr>
                        <a:t>反向求索</a:t>
                      </a:r>
                      <a:r>
                        <a:rPr lang="en-US" sz="2400" b="1" kern="100">
                          <a:effectLst/>
                          <a:latin typeface="宋体"/>
                          <a:ea typeface="方正细黑一简体"/>
                          <a:cs typeface="Times New Roman"/>
                        </a:rPr>
                        <a:t>)</a:t>
                      </a:r>
                      <a:endParaRPr lang="zh-CN" sz="24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①逆向思维应当合“理”。②我们只有掌握了正向思维的“正”，才能够合理有效地进行逆向思维的“逆”，即对已有的常规认识作反向思考。③正逆互补，携手共进</a:t>
                      </a:r>
                      <a:endParaRPr lang="zh-CN" sz="24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ctr">
                        <a:lnSpc>
                          <a:spcPct val="150000"/>
                        </a:lnSpc>
                        <a:spcAft>
                          <a:spcPts val="0"/>
                        </a:spcAft>
                        <a:tabLst>
                          <a:tab pos="2700655" algn="l"/>
                        </a:tabLst>
                      </a:pPr>
                      <a:r>
                        <a:rPr lang="zh-CN" sz="2400" b="1" kern="100">
                          <a:effectLst/>
                          <a:latin typeface="宋体"/>
                          <a:ea typeface="方正细黑一简体"/>
                          <a:cs typeface="Times New Roman"/>
                        </a:rPr>
                        <a:t>超前思维</a:t>
                      </a:r>
                      <a:r>
                        <a:rPr lang="en-US" sz="2400" b="1" kern="100">
                          <a:effectLst/>
                          <a:latin typeface="宋体"/>
                          <a:ea typeface="方正细黑一简体"/>
                          <a:cs typeface="Times New Roman"/>
                        </a:rPr>
                        <a:t>(</a:t>
                      </a:r>
                      <a:r>
                        <a:rPr lang="zh-CN" sz="2400" b="1" kern="100">
                          <a:effectLst/>
                          <a:latin typeface="宋体"/>
                          <a:ea typeface="方正细黑一简体"/>
                          <a:cs typeface="Times New Roman"/>
                        </a:rPr>
                        <a:t>探索性；预测性；不确定性</a:t>
                      </a:r>
                      <a:r>
                        <a:rPr lang="en-US" sz="2400" b="1" kern="100">
                          <a:effectLst/>
                          <a:latin typeface="宋体"/>
                          <a:ea typeface="方正细黑一简体"/>
                          <a:cs typeface="Times New Roman"/>
                        </a:rPr>
                        <a:t>)</a:t>
                      </a:r>
                      <a:endParaRPr lang="zh-CN" sz="24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50000"/>
                        </a:lnSpc>
                        <a:spcAft>
                          <a:spcPts val="0"/>
                        </a:spcAft>
                        <a:buFont typeface="+mj-ea"/>
                        <a:buAutoNum type="circleNumDbPlain"/>
                        <a:tabLst>
                          <a:tab pos="2700655" algn="l"/>
                        </a:tabLst>
                      </a:pPr>
                      <a:r>
                        <a:rPr lang="zh-CN" sz="2400" b="1" kern="100" dirty="0">
                          <a:effectLst/>
                          <a:latin typeface="宋体"/>
                          <a:ea typeface="方正细黑一简体"/>
                          <a:cs typeface="Times New Roman"/>
                        </a:rPr>
                        <a:t>超前思维要运用矛盾分析方法。②超前思维要运用推理和想象的方法。③超前思维要注重调查研究。④超前思维要以事物发展的状况为根据，是根据事物发展的可能性进行预测的</a:t>
                      </a:r>
                      <a:endParaRPr lang="zh-CN" sz="24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836712"/>
            <a:ext cx="10801200" cy="5112568"/>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二、如何培养创新思维</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．创新思维要以实践为基础，把知识创新和实践创新结合起来，以实践问题为导向开展创新。</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．继承前人和他人的成果，在继承的基础上破旧立新。</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．联想是创新思维的基础，迁移和想象是思维展开联想的重要方式，运用联想思维，为创新思维开拓可能的思路，搭建由此及彼的桥梁，明确创新思维的目标。</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947" y="188640"/>
            <a:ext cx="11521280" cy="6480720"/>
          </a:xfrm>
        </p:spPr>
        <p:txBody>
          <a:bodyPr>
            <a:normAutofit fontScale="92500" lnSpcReduction="20000"/>
          </a:bodyPr>
          <a:lstStyle/>
          <a:p>
            <a:pPr indent="662940" algn="just">
              <a:lnSpc>
                <a:spcPct val="170000"/>
              </a:lnSpc>
              <a:spcAft>
                <a:spcPts val="0"/>
              </a:spcAft>
              <a:tabLst>
                <a:tab pos="2700655" algn="l"/>
              </a:tabLst>
            </a:pPr>
            <a:r>
              <a:rPr lang="en-US" altLang="zh-CN" sz="2800" b="1" kern="100" dirty="0">
                <a:latin typeface="方正细黑一简体"/>
                <a:cs typeface="Times New Roman"/>
              </a:rPr>
              <a:t>4</a:t>
            </a:r>
            <a:r>
              <a:rPr lang="zh-CN" altLang="zh-CN" sz="2800" b="1" kern="100" dirty="0">
                <a:latin typeface="宋体"/>
                <a:ea typeface="方正细黑一简体"/>
                <a:cs typeface="Times New Roman"/>
              </a:rPr>
              <a:t>．发散思维与聚合思维是创新思维的两翼，揭示事物可能存在的其他性质和关系， 可能具有的其他功能与作用，揭示不同事物之间的联系，把握事物的整体发展。</a:t>
            </a:r>
            <a:endParaRPr lang="zh-CN" altLang="zh-CN" sz="2800" kern="100" dirty="0">
              <a:latin typeface="宋体"/>
              <a:cs typeface="Courier New"/>
            </a:endParaRPr>
          </a:p>
          <a:p>
            <a:pPr indent="662940" algn="just">
              <a:lnSpc>
                <a:spcPct val="170000"/>
              </a:lnSpc>
              <a:spcAft>
                <a:spcPts val="0"/>
              </a:spcAft>
              <a:tabLst>
                <a:tab pos="2700655" algn="l"/>
              </a:tabLst>
            </a:pPr>
            <a:r>
              <a:rPr lang="en-US" altLang="zh-CN" sz="2800" b="1" kern="100" dirty="0">
                <a:latin typeface="方正细黑一简体"/>
                <a:cs typeface="Times New Roman"/>
              </a:rPr>
              <a:t>5</a:t>
            </a:r>
            <a:r>
              <a:rPr lang="zh-CN" altLang="zh-CN" sz="2800" b="1" kern="100" dirty="0">
                <a:latin typeface="宋体"/>
                <a:ea typeface="方正细黑一简体"/>
                <a:cs typeface="Times New Roman"/>
              </a:rPr>
              <a:t>．发挥逆向思维的作用，逆向思维应当合“理”，必须掌握正向思维的“正”，要正逆互补，携手共进。</a:t>
            </a:r>
            <a:endParaRPr lang="zh-CN" altLang="zh-CN" sz="2800" kern="100" dirty="0">
              <a:latin typeface="宋体"/>
              <a:cs typeface="Courier New"/>
            </a:endParaRPr>
          </a:p>
          <a:p>
            <a:pPr indent="662940" algn="just">
              <a:lnSpc>
                <a:spcPct val="170000"/>
              </a:lnSpc>
              <a:spcAft>
                <a:spcPts val="0"/>
              </a:spcAft>
              <a:tabLst>
                <a:tab pos="2700655" algn="l"/>
              </a:tabLst>
            </a:pPr>
            <a:r>
              <a:rPr lang="en-US" altLang="zh-CN" sz="2800" b="1" kern="100" dirty="0">
                <a:latin typeface="方正细黑一简体"/>
                <a:cs typeface="Times New Roman"/>
              </a:rPr>
              <a:t>6</a:t>
            </a:r>
            <a:r>
              <a:rPr lang="zh-CN" altLang="zh-CN" sz="2800" b="1" kern="100" dirty="0">
                <a:latin typeface="宋体"/>
                <a:ea typeface="方正细黑一简体"/>
                <a:cs typeface="Times New Roman"/>
              </a:rPr>
              <a:t>．超前思维具有探索性、预测性、不确定性。要运用矛盾分析方法、推理和想象等科学的思维方法，注重调查研究。培养超前意识，利用超前思维的前瞻性功能更好地认识世界和改造世界。</a:t>
            </a:r>
            <a:endParaRPr lang="zh-CN" altLang="zh-CN" sz="2800" kern="100" dirty="0">
              <a:latin typeface="宋体"/>
              <a:cs typeface="Courier New"/>
            </a:endParaRPr>
          </a:p>
          <a:p>
            <a:pPr indent="662940" algn="just">
              <a:lnSpc>
                <a:spcPct val="170000"/>
              </a:lnSpc>
              <a:spcAft>
                <a:spcPts val="0"/>
              </a:spcAft>
              <a:tabLst>
                <a:tab pos="2700655" algn="l"/>
              </a:tabLst>
            </a:pPr>
            <a:r>
              <a:rPr lang="en-US" altLang="zh-CN" sz="2800" b="1" kern="100" dirty="0">
                <a:latin typeface="方正细黑一简体"/>
                <a:cs typeface="Times New Roman"/>
              </a:rPr>
              <a:t>7</a:t>
            </a:r>
            <a:r>
              <a:rPr lang="zh-CN" altLang="zh-CN" sz="2800" b="1" kern="100" dirty="0">
                <a:latin typeface="宋体"/>
                <a:ea typeface="方正细黑一简体"/>
                <a:cs typeface="Times New Roman"/>
              </a:rPr>
              <a:t>．遵循逻辑思维规则的基本要求，综合运用演绎推理、归纳推理和类比推理等科学的推理方法。</a:t>
            </a:r>
            <a:endParaRPr lang="zh-CN" altLang="zh-CN" sz="28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6539419"/>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主题热点训练——做到学以致用</a:t>
            </a:r>
            <a:endParaRPr lang="zh-CN" altLang="zh-CN" sz="1050" kern="100" dirty="0">
              <a:latin typeface="宋体"/>
              <a:cs typeface="Courier New"/>
            </a:endParaRPr>
          </a:p>
          <a:p>
            <a:pPr marL="539750" indent="-53975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．某研究团队受章鱼的启发，开发出一种章鱼仿生手套——“八爪手套”，通过将柔软的、响应性强的黏合材料与嵌入式电子设备</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一组微型激光雷达光学接近传感器</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相结合，研究人员使手套成功模拟了章鱼的神经和肌肉系统。“八爪手套”的开发</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539750" indent="0" algn="just">
              <a:lnSpc>
                <a:spcPct val="170000"/>
              </a:lnSpc>
              <a:spcAft>
                <a:spcPts val="0"/>
              </a:spcAft>
              <a:tabLst>
                <a:tab pos="2700655" algn="l"/>
              </a:tabLst>
            </a:pPr>
            <a:r>
              <a:rPr lang="zh-CN" altLang="zh-CN" sz="2600" b="1" kern="100" dirty="0">
                <a:latin typeface="宋体"/>
                <a:ea typeface="方正细黑一简体"/>
                <a:cs typeface="Times New Roman"/>
              </a:rPr>
              <a:t>①运用类比推理方法，模仿生物的特殊功能　②运用归纳推理方法，探究认识对象某种属性　③运用演绎推理方法，从个别性前提推出一般性结论　④运用联想思维方法，对不同类事物的认识进行联结</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24744"/>
            <a:ext cx="10801200" cy="4680520"/>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八爪手套”的开发是运用模拟方法，属于类比推理，①符合题意，②排除</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演</a:t>
            </a:r>
            <a:r>
              <a:rPr lang="zh-CN" altLang="zh-CN" sz="2600" b="1" kern="100" dirty="0">
                <a:latin typeface="宋体"/>
                <a:ea typeface="方正细黑一简体"/>
                <a:cs typeface="Times New Roman"/>
              </a:rPr>
              <a:t>绎推理方法是从一般性前提推出个别性结论的推理，③错误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八爪手套”的开发是把不同事物的认识进行联结，把章鱼的特殊功能联想到开发手套上，提出新思路，④符合题意。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2022</a:t>
            </a:r>
            <a:r>
              <a:rPr lang="zh-CN" altLang="zh-CN" sz="2600" b="1" kern="100" dirty="0">
                <a:latin typeface="宋体"/>
                <a:ea typeface="方正细黑一简体"/>
                <a:cs typeface="Times New Roman"/>
              </a:rPr>
              <a:t>年二季度，大多数省份经济保持正增长，如福建、山东、湖北、湖南等省份较好发挥支撑拉动作用。尤其受疫情冲击影响较大的省份经济明显好转，上海、吉林等地区企业“铆足了劲”，加速回补前期“缺口”。这充分说明中国经济持续健康发展的良好态势没有改变，支撑高质量发展的生产要素条件没有改变，长期向好的基本面没有改变。对材料主要蕴含的思维方法认识正确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①将不同认识对象的性质和作用进行移植</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②揭示了不同事物间的联系，把握事物的整体发展</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404664"/>
            <a:ext cx="10801200" cy="6192688"/>
          </a:xfrm>
        </p:spPr>
        <p:txBody>
          <a:bodyPr>
            <a:normAutofit/>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③把众多信息引导到条理化的逻辑思路中　④运用聚合思维的方法，寻求事物具有的不同作用</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B</a:t>
            </a:r>
            <a:r>
              <a:rPr lang="zh-CN" altLang="zh-CN" sz="2600" b="1" kern="100" dirty="0">
                <a:latin typeface="宋体"/>
                <a:ea typeface="方正细黑一简体"/>
                <a:cs typeface="Times New Roman"/>
              </a:rPr>
              <a:t>．①④</a:t>
            </a:r>
            <a:r>
              <a:rPr lang="en-US" altLang="zh-CN" sz="2600" b="1" kern="100" dirty="0">
                <a:latin typeface="方正细黑一简体"/>
                <a:cs typeface="Times New Roman"/>
              </a:rPr>
              <a:t>  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料主要体现了聚合思维的方式，把众多信息引导到条理化的逻辑思路中，揭示了不同事物间的联系，把握事物的整体发展，②③正确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料没有体现迁移，①不符合题意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寻</a:t>
            </a:r>
            <a:r>
              <a:rPr lang="zh-CN" altLang="zh-CN" sz="2600" b="1" kern="100" dirty="0">
                <a:latin typeface="宋体"/>
                <a:ea typeface="方正细黑一简体"/>
                <a:cs typeface="Times New Roman"/>
              </a:rPr>
              <a:t>求事物具有的不同作用，是发散思维的特点，④错误。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5544616"/>
          </a:xfrm>
        </p:spPr>
        <p:txBody>
          <a:bodyPr>
            <a:normAutofit/>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．中国政府承诺力争于</a:t>
            </a:r>
            <a:r>
              <a:rPr lang="en-US" altLang="zh-CN" sz="2600" b="1" kern="100" dirty="0">
                <a:latin typeface="宋体"/>
                <a:ea typeface="方正细黑一简体"/>
                <a:cs typeface="Times New Roman"/>
              </a:rPr>
              <a:t>2030</a:t>
            </a:r>
            <a:r>
              <a:rPr lang="zh-CN" altLang="zh-CN" sz="2600" b="1" kern="100" dirty="0">
                <a:latin typeface="宋体"/>
                <a:ea typeface="方正细黑一简体"/>
                <a:cs typeface="Times New Roman"/>
              </a:rPr>
              <a:t>年前实现碳达峰，</a:t>
            </a:r>
            <a:r>
              <a:rPr lang="en-US" altLang="zh-CN" sz="2600" b="1" kern="100" dirty="0">
                <a:latin typeface="宋体"/>
                <a:ea typeface="方正细黑一简体"/>
                <a:cs typeface="Times New Roman"/>
              </a:rPr>
              <a:t>2060</a:t>
            </a:r>
            <a:r>
              <a:rPr lang="zh-CN" altLang="zh-CN" sz="2600" b="1" kern="100" dirty="0">
                <a:latin typeface="宋体"/>
                <a:ea typeface="方正细黑一简体"/>
                <a:cs typeface="Times New Roman"/>
              </a:rPr>
              <a:t>年前实现碳中和。在“双碳”目标下，中国日益完善的绿色低碳产业营商环境与潜力巨大的消费需求，将助力传统产业在生产制造、供应链等环节减碳，也为战略性新兴产业孕育了巨大商机。“双碳”目标的提出表明中国政</a:t>
            </a:r>
            <a:r>
              <a:rPr lang="zh-CN" altLang="zh-CN" sz="2600" b="1" kern="100" dirty="0" smtClean="0">
                <a:latin typeface="宋体"/>
                <a:ea typeface="方正细黑一简体"/>
                <a:cs typeface="Times New Roman"/>
              </a:rPr>
              <a:t>府</a:t>
            </a:r>
            <a:r>
              <a:rPr lang="en-US" altLang="zh-CN" sz="2600" b="1" kern="100" dirty="0" smtClean="0">
                <a:latin typeface="宋体"/>
                <a:ea typeface="方正细黑一简体"/>
                <a:cs typeface="Times New Roman"/>
              </a:rPr>
              <a:t> </a:t>
            </a:r>
          </a:p>
          <a:p>
            <a:pPr marL="539750" indent="-539750" algn="just">
              <a:lnSpc>
                <a:spcPct val="170000"/>
              </a:lnSpc>
              <a:spcAft>
                <a:spcPts val="0"/>
              </a:spcAft>
              <a:tabLst>
                <a:tab pos="2700655" algn="l"/>
              </a:tabLst>
            </a:pPr>
            <a:r>
              <a:rPr lang="en-US" altLang="zh-CN" sz="2600" b="1" kern="100" dirty="0">
                <a:latin typeface="宋体"/>
                <a:ea typeface="方正细黑一简体"/>
                <a:cs typeface="Times New Roman"/>
              </a:rPr>
              <a:t> </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①坚持超前思维，把握经济社会绿色发展趋势</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②运用辩证思维，分析实现低碳发展的内在联系</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lvl="0" indent="0" algn="just">
              <a:lnSpc>
                <a:spcPct val="170000"/>
              </a:lnSpc>
              <a:tabLst>
                <a:tab pos="2700655" algn="l"/>
              </a:tabLst>
            </a:pPr>
            <a:r>
              <a:rPr lang="zh-CN" altLang="zh-CN" sz="2600" b="1" kern="100" dirty="0">
                <a:solidFill>
                  <a:prstClr val="black"/>
                </a:solidFill>
                <a:latin typeface="宋体"/>
                <a:ea typeface="方正细黑一简体"/>
                <a:cs typeface="Times New Roman"/>
              </a:rPr>
              <a:t>③坚持逆向思维，反思经济高速度发展的固有弊端</a:t>
            </a:r>
            <a:endParaRPr lang="zh-CN" altLang="zh-CN" sz="2600" kern="100" dirty="0">
              <a:solidFill>
                <a:prstClr val="black"/>
              </a:solidFill>
              <a:latin typeface="宋体"/>
              <a:cs typeface="Courier New"/>
            </a:endParaRPr>
          </a:p>
          <a:p>
            <a:pPr lvl="0" indent="0" algn="just">
              <a:lnSpc>
                <a:spcPct val="170000"/>
              </a:lnSpc>
              <a:tabLst>
                <a:tab pos="2700655" algn="l"/>
              </a:tabLst>
            </a:pPr>
            <a:r>
              <a:rPr lang="zh-CN" altLang="zh-CN" sz="2600" b="1" kern="100" dirty="0">
                <a:solidFill>
                  <a:prstClr val="black"/>
                </a:solidFill>
                <a:latin typeface="宋体"/>
                <a:ea typeface="方正细黑一简体"/>
                <a:cs typeface="Times New Roman"/>
              </a:rPr>
              <a:t>④遵循形式逻辑，创立绿色发展与产业转型的因果关系</a:t>
            </a:r>
            <a:endParaRPr lang="zh-CN" altLang="zh-CN" sz="2600" kern="100" dirty="0">
              <a:solidFill>
                <a:prstClr val="black"/>
              </a:solidFill>
              <a:latin typeface="宋体"/>
              <a:cs typeface="Courier New"/>
            </a:endParaRPr>
          </a:p>
          <a:p>
            <a:pPr lvl="0" indent="0" algn="just">
              <a:lnSpc>
                <a:spcPct val="170000"/>
              </a:lnSpc>
              <a:tabLst>
                <a:tab pos="2700655" algn="l"/>
              </a:tabLst>
            </a:pPr>
            <a:r>
              <a:rPr lang="en-US" altLang="zh-CN" sz="2600" b="1" kern="100" dirty="0">
                <a:solidFill>
                  <a:prstClr val="black"/>
                </a:solidFill>
                <a:latin typeface="方正细黑一简体"/>
                <a:cs typeface="Times New Roman"/>
              </a:rPr>
              <a:t>A</a:t>
            </a:r>
            <a:r>
              <a:rPr lang="zh-CN" altLang="zh-CN" sz="2600" b="1" kern="100" dirty="0">
                <a:solidFill>
                  <a:prstClr val="black"/>
                </a:solidFill>
                <a:latin typeface="宋体"/>
                <a:ea typeface="方正细黑一简体"/>
                <a:cs typeface="Times New Roman"/>
              </a:rPr>
              <a:t>．①②</a:t>
            </a:r>
            <a:r>
              <a:rPr lang="en-US" altLang="zh-CN" sz="2600" b="1" kern="100" dirty="0">
                <a:solidFill>
                  <a:prstClr val="black"/>
                </a:solidFill>
                <a:latin typeface="方正细黑一简体"/>
                <a:cs typeface="Times New Roman"/>
              </a:rPr>
              <a:t>  B</a:t>
            </a:r>
            <a:r>
              <a:rPr lang="zh-CN" altLang="zh-CN" sz="2600" b="1" kern="100" dirty="0">
                <a:solidFill>
                  <a:prstClr val="black"/>
                </a:solidFill>
                <a:latin typeface="宋体"/>
                <a:ea typeface="方正细黑一简体"/>
                <a:cs typeface="Times New Roman"/>
              </a:rPr>
              <a:t>．①③</a:t>
            </a:r>
            <a:r>
              <a:rPr lang="en-US" altLang="zh-CN" sz="2600" b="1" kern="100" dirty="0">
                <a:solidFill>
                  <a:prstClr val="black"/>
                </a:solidFill>
                <a:latin typeface="方正细黑一简体"/>
                <a:cs typeface="Times New Roman"/>
              </a:rPr>
              <a:t>  C</a:t>
            </a:r>
            <a:r>
              <a:rPr lang="zh-CN" altLang="zh-CN" sz="2600" b="1" kern="100" dirty="0">
                <a:solidFill>
                  <a:prstClr val="black"/>
                </a:solidFill>
                <a:latin typeface="宋体"/>
                <a:ea typeface="方正细黑一简体"/>
                <a:cs typeface="Times New Roman"/>
              </a:rPr>
              <a:t>．②④</a:t>
            </a:r>
            <a:r>
              <a:rPr lang="en-US" altLang="zh-CN" sz="2600" b="1" kern="100" dirty="0">
                <a:solidFill>
                  <a:prstClr val="black"/>
                </a:solidFill>
                <a:latin typeface="方正细黑一简体"/>
                <a:cs typeface="Times New Roman"/>
              </a:rPr>
              <a:t>  D</a:t>
            </a:r>
            <a:r>
              <a:rPr lang="zh-CN" altLang="zh-CN" sz="2600" b="1" kern="100" dirty="0">
                <a:solidFill>
                  <a:prstClr val="black"/>
                </a:solidFill>
                <a:latin typeface="宋体"/>
                <a:ea typeface="方正细黑一简体"/>
                <a:cs typeface="Times New Roman"/>
              </a:rPr>
              <a:t>．③④</a:t>
            </a:r>
            <a:endParaRPr lang="zh-CN" altLang="zh-CN" sz="2600" kern="100" dirty="0">
              <a:solidFill>
                <a:prstClr val="black"/>
              </a:solidFill>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A</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双碳”目标的提出体现了绿色发展理念，表明了政府把握经济社会绿色发展趋势，助力传统产业减碳，也为战略性新兴产业孕育了巨大商机，是辩证思维的体现，①②正确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料并未涉及③④，不选。</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1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6336704"/>
          </a:xfrm>
        </p:spPr>
        <p:txBody>
          <a:bodyPr>
            <a:noAutofit/>
          </a:bodyPr>
          <a:lstStyle/>
          <a:p>
            <a:pPr indent="0" algn="just">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．阅读材料，完成下列要求。</a:t>
            </a:r>
            <a:endParaRPr lang="zh-CN" altLang="zh-CN" sz="2600" kern="100" dirty="0">
              <a:latin typeface="宋体"/>
              <a:cs typeface="Courier New"/>
            </a:endParaRPr>
          </a:p>
          <a:p>
            <a:pPr indent="662940" algn="just">
              <a:spcAft>
                <a:spcPts val="0"/>
              </a:spcAft>
              <a:tabLst>
                <a:tab pos="2700655" algn="l"/>
              </a:tabLst>
            </a:pPr>
            <a:r>
              <a:rPr lang="zh-CN" altLang="zh-CN" sz="2600" b="1" kern="100" dirty="0">
                <a:latin typeface="宋体"/>
                <a:ea typeface="方正细黑一简体"/>
                <a:cs typeface="Times New Roman"/>
              </a:rPr>
              <a:t>◆坚持独立自主，走好中国人民自己选择的路。</a:t>
            </a:r>
            <a:endParaRPr lang="zh-CN" altLang="zh-CN" sz="2600" kern="100" dirty="0">
              <a:latin typeface="宋体"/>
              <a:cs typeface="Courier New"/>
            </a:endParaRPr>
          </a:p>
          <a:p>
            <a:pPr indent="662940" algn="just">
              <a:spcAft>
                <a:spcPts val="0"/>
              </a:spcAft>
              <a:tabLst>
                <a:tab pos="2700655" algn="l"/>
              </a:tabLst>
            </a:pPr>
            <a:r>
              <a:rPr lang="zh-CN" altLang="zh-CN" sz="2600" b="1" kern="100" dirty="0">
                <a:latin typeface="宋体"/>
                <a:ea typeface="方正细黑一简体"/>
                <a:cs typeface="Times New Roman"/>
              </a:rPr>
              <a:t>独立自主是中华民族精神之魂。我国作为一个历史悠久、人口众多和拥有超大市场规模的社会主义国家，深入推进中国式现代化，必须依靠自身的力量、利用好本国的资源。改革开放后，我们在重视学习国际先进经验、利用外部资源的同时，坚持把国家和民族发展放在自己力量的基点上，坚持中国的事情必须由中国人民自己作主张、自己来处理，坚定不移由地走自己的路。新征程上，我们只有立足自身优势，加快构建以国内大循环为主体、国内国际双循环相互促进的新发展格局，才能任由国际风云变幻，始终充满朝气地生存和发展下去。</a:t>
            </a:r>
            <a:endParaRPr lang="zh-CN" altLang="zh-CN" sz="26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结合材料，运用《当代国际政治与经济》的知识，说明在当前国际形势下，中国人民应如何坚持独立自主，走好自己选择的路。</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◆坚持开拓创新，走好前人没有走过的路。</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中华民族能够在几千年的历史长河中顽强生存和不断发展，靠的就是革故鼎新、求变图强的创新精神。历史经验表明，只有从国情出发，勇于开拓，敢于走别人没有走过的路，才能收获别样风景。中国共产党团结带领中国人民，坚持走适合自身特点的路，坚持走独立自主的路，最终走出了前人没有走过的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832648"/>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依据材料，运用提高创新思维能力的相关知识，撰写一篇短评说明我们应如何开拓创新。</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要求：①围绕主题，观点明确；②论证充分，逻辑清晰；③学科术语使用规范；④总字数在</a:t>
            </a:r>
            <a:r>
              <a:rPr lang="en-US" altLang="zh-CN" sz="2600" b="1" kern="100" dirty="0">
                <a:latin typeface="宋体"/>
                <a:ea typeface="方正细黑一简体"/>
                <a:cs typeface="Times New Roman"/>
              </a:rPr>
              <a:t>200</a:t>
            </a:r>
            <a:r>
              <a:rPr lang="zh-CN" altLang="zh-CN" sz="2600" b="1" kern="100" dirty="0">
                <a:latin typeface="宋体"/>
                <a:ea typeface="方正细黑一简体"/>
                <a:cs typeface="Times New Roman"/>
              </a:rPr>
              <a:t>字左右。</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答案示例：</a:t>
            </a:r>
            <a:r>
              <a:rPr lang="en-US" altLang="zh-CN" sz="2600" b="1" kern="100" dirty="0">
                <a:latin typeface="宋体"/>
                <a:ea typeface="方正细黑一简体"/>
                <a:cs typeface="Times New Roman"/>
              </a:rPr>
              <a:t>(1)</a:t>
            </a:r>
            <a:r>
              <a:rPr lang="zh-CN" altLang="zh-CN" sz="2600" b="1" kern="100" dirty="0">
                <a:latin typeface="宋体"/>
                <a:ea typeface="方正细黑一简体"/>
                <a:cs typeface="Times New Roman"/>
              </a:rPr>
              <a:t>①坚持创新发展，实现关键技术自主可控，同时政府全面履行经济职能、建设现代化经济体系。②顺应经济全球化的时代趋势，构建以国内大循环为主体、国内国际双循环相互促进的新发展格局，保障产业链、供应链的安全稳定。③在自力更生的基础上，扩大高水平对外开放。</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764704"/>
            <a:ext cx="10801200" cy="5184576"/>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创新是一个民族的灵魂，是国家兴旺发达的不竭动力。因此，我们要培养创新思维，发扬创新精神，勇于开拓别人没有走过的路。创新思维是综合能力的体现，具有多向性、跨越性、独特性，主要体现为思路新、方法新、结果新。我们要基于实践，立足国情积极开展调查研究；善于联想，特别是迁移和想象；综合运用发散思维和聚合思维，合理运用逆向思维，发挥正向思维和逆向思维的互补功能，在综合实践的基础上，培养超前意识，提高超前思维水平。</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8161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007" y="1497547"/>
            <a:ext cx="944421" cy="351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a:hlinkClick r:id="" action="ppaction://hlinkshowjump?jump=nextslide" highlightClick="1"/>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8811" y="1502660"/>
            <a:ext cx="9578899" cy="3495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816131">
            <a:hlinkClick r:id="rId5" action="ppaction://hlinkfile"/>
          </p:cNvPr>
          <p:cNvSpPr txBox="1"/>
          <p:nvPr/>
        </p:nvSpPr>
        <p:spPr>
          <a:xfrm>
            <a:off x="759568" y="1988840"/>
            <a:ext cx="10371137" cy="2418867"/>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endPar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algn="ctr" fontAlgn="base">
              <a:lnSpc>
                <a:spcPct val="150000"/>
              </a:lnSpc>
              <a:spcBef>
                <a:spcPct val="0"/>
              </a:spcBef>
              <a:spcAft>
                <a:spcPct val="0"/>
              </a:spcAft>
            </a:pPr>
            <a:r>
              <a:rPr lang="zh-CN"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600" b="1" dirty="0">
                <a:latin typeface="黑体" panose="02010600030101010101" pitchFamily="2" charset="-122"/>
                <a:ea typeface="黑体" panose="02010600030101010101" pitchFamily="2" charset="-122"/>
              </a:rPr>
              <a:t>单元语基回扣与仿真检测</a:t>
            </a:r>
            <a:r>
              <a:rPr lang="zh-CN"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600" b="1" dirty="0">
                <a:effectLst>
                  <a:outerShdw blurRad="50800" dist="38100" algn="tr" rotWithShape="0">
                    <a:prstClr val="black">
                      <a:alpha val="40000"/>
                    </a:prstClr>
                  </a:outerShdw>
                </a:effectLst>
              </a:rPr>
              <a:t>见</a:t>
            </a:r>
            <a:r>
              <a:rPr lang="zh-CN"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600" b="1" dirty="0">
                <a:latin typeface="楷体_GB2312" panose="02010609030101010101" pitchFamily="49" charset="-122"/>
                <a:ea typeface="楷体_GB2312" panose="02010609030101010101" pitchFamily="49" charset="-122"/>
              </a:rPr>
              <a:t>单元语基回扣与仿真检测</a:t>
            </a:r>
            <a:r>
              <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rPr>
              <a:t> </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rPr>
              <a:t>(</a:t>
            </a:r>
            <a:r>
              <a:rPr kumimoji="0" lang="zh-CN" altLang="zh-CN" sz="2600" b="1" i="0" u="none" strike="noStrike" cap="none" normalizeH="0" baseline="0" dirty="0" smtClean="0">
                <a:ln>
                  <a:noFill/>
                </a:ln>
                <a:solidFill>
                  <a:srgbClr val="FF0000"/>
                </a:solidFill>
                <a:effectLst/>
                <a:latin typeface="隶书" pitchFamily="49" charset="-122"/>
                <a:ea typeface="隶书" pitchFamily="49" charset="-122"/>
              </a:rPr>
              <a:t>单击进入电子文档</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rPr>
              <a:t>)</a:t>
            </a:r>
          </a:p>
          <a:p>
            <a:pPr marL="0" marR="0" lvl="0" indent="0" algn="ctr" defTabSz="914400" rtl="0" eaLnBrk="1" fontAlgn="base" latinLnBrk="0" hangingPunct="1">
              <a:lnSpc>
                <a:spcPct val="150000"/>
              </a:lnSpc>
              <a:spcBef>
                <a:spcPct val="0"/>
              </a:spcBef>
              <a:spcAft>
                <a:spcPct val="0"/>
              </a:spcAft>
              <a:buClrTx/>
              <a:buSzTx/>
              <a:buFontTx/>
              <a:buNone/>
              <a:tabLst/>
            </a:pPr>
            <a:endParaRPr kumimoji="0" lang="zh-CN" altLang="zh-CN" sz="2600" b="0" i="0" u="none" strike="noStrike" cap="none" normalizeH="0" baseline="0" dirty="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0696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75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250"/>
                                        <p:tgtEl>
                                          <p:spTgt spid="14"/>
                                        </p:tgtEl>
                                      </p:cBhvr>
                                    </p:animEffect>
                                  </p:childTnLst>
                                </p:cTn>
                              </p:par>
                              <p:par>
                                <p:cTn id="8" presetID="22" presetClass="entr" presetSubtype="8" fill="hold"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89929" y="1453852"/>
            <a:ext cx="2263769" cy="2263180"/>
            <a:chOff x="1278794" y="3334906"/>
            <a:chExt cx="914014" cy="914014"/>
          </a:xfrm>
        </p:grpSpPr>
        <p:grpSp>
          <p:nvGrpSpPr>
            <p:cNvPr id="10" name="组合 9"/>
            <p:cNvGrpSpPr/>
            <p:nvPr/>
          </p:nvGrpSpPr>
          <p:grpSpPr>
            <a:xfrm>
              <a:off x="1278794" y="3334906"/>
              <a:ext cx="914014" cy="914014"/>
              <a:chOff x="304800" y="673084"/>
              <a:chExt cx="4000500" cy="4000513"/>
            </a:xfrm>
            <a:effectLst>
              <a:outerShdw blurRad="444500" dist="254000" dir="8100000" algn="tr" rotWithShape="0">
                <a:prstClr val="black">
                  <a:alpha val="50000"/>
                </a:prstClr>
              </a:outerShdw>
            </a:effectLst>
          </p:grpSpPr>
          <p:sp>
            <p:nvSpPr>
              <p:cNvPr id="12" name="同心圆 11"/>
              <p:cNvSpPr/>
              <p:nvPr/>
            </p:nvSpPr>
            <p:spPr>
              <a:xfrm>
                <a:off x="304800" y="673084"/>
                <a:ext cx="4000500" cy="4000513"/>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椭圆 12"/>
              <p:cNvSpPr/>
              <p:nvPr/>
            </p:nvSpPr>
            <p:spPr>
              <a:xfrm>
                <a:off x="392111" y="760411"/>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0"/>
            <p:cNvSpPr txBox="1"/>
            <p:nvPr/>
          </p:nvSpPr>
          <p:spPr>
            <a:xfrm>
              <a:off x="1458639" y="3465722"/>
              <a:ext cx="532149"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谢</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14" name="组合 13"/>
          <p:cNvGrpSpPr/>
          <p:nvPr/>
        </p:nvGrpSpPr>
        <p:grpSpPr>
          <a:xfrm>
            <a:off x="3401770" y="2966020"/>
            <a:ext cx="2263769"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6" name="TextBox 15"/>
            <p:cNvSpPr txBox="1"/>
            <p:nvPr/>
          </p:nvSpPr>
          <p:spPr>
            <a:xfrm>
              <a:off x="1461947" y="3521010"/>
              <a:ext cx="530206" cy="584208"/>
            </a:xfrm>
            <a:prstGeom prst="rect">
              <a:avLst/>
            </a:prstGeom>
            <a:noFill/>
          </p:spPr>
          <p:txBody>
            <a:bodyPr wrap="none" rtlCol="0">
              <a:spAutoFit/>
            </a:bodyPr>
            <a:lstStyle/>
            <a:p>
              <a:pPr lvl="0" algn="ctr"/>
              <a:r>
                <a:rPr lang="zh-CN" altLang="en-US" sz="8800" b="1" dirty="0">
                  <a:solidFill>
                    <a:srgbClr val="990000"/>
                  </a:solidFill>
                  <a:latin typeface="方正黑体_GBK" panose="03000509000000000000" pitchFamily="65" charset="-122"/>
                  <a:ea typeface="方正黑体_GBK" panose="03000509000000000000" pitchFamily="65" charset="-122"/>
                  <a:cs typeface="经典行楷简" panose="02010609000101010101" pitchFamily="49" charset="-122"/>
                </a:rPr>
                <a:t>谢</a:t>
              </a:r>
            </a:p>
          </p:txBody>
        </p:sp>
      </p:grpSp>
      <p:grpSp>
        <p:nvGrpSpPr>
          <p:cNvPr id="19" name="组合 18"/>
          <p:cNvGrpSpPr/>
          <p:nvPr/>
        </p:nvGrpSpPr>
        <p:grpSpPr>
          <a:xfrm>
            <a:off x="6354098" y="1278904"/>
            <a:ext cx="2263769"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1" name="TextBox 20"/>
            <p:cNvSpPr txBox="1"/>
            <p:nvPr/>
          </p:nvSpPr>
          <p:spPr>
            <a:xfrm>
              <a:off x="1477140" y="3523008"/>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观</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4" name="组合 23"/>
          <p:cNvGrpSpPr/>
          <p:nvPr/>
        </p:nvGrpSpPr>
        <p:grpSpPr>
          <a:xfrm>
            <a:off x="9450442" y="2501039"/>
            <a:ext cx="2263769"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4" name="椭圆 33"/>
              <p:cNvSpPr/>
              <p:nvPr/>
            </p:nvSpPr>
            <p:spPr>
              <a:xfrm>
                <a:off x="425172" y="831520"/>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6" name="TextBox 25"/>
            <p:cNvSpPr txBox="1"/>
            <p:nvPr/>
          </p:nvSpPr>
          <p:spPr>
            <a:xfrm>
              <a:off x="1496641" y="3503457"/>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看</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7" name="组合 26"/>
          <p:cNvGrpSpPr/>
          <p:nvPr/>
        </p:nvGrpSpPr>
        <p:grpSpPr>
          <a:xfrm>
            <a:off x="336947" y="1628800"/>
            <a:ext cx="11496070" cy="2925098"/>
            <a:chOff x="1260022" y="2163164"/>
            <a:chExt cx="6960165" cy="1748634"/>
          </a:xfrm>
          <a:noFill/>
          <a:effectLst>
            <a:outerShdw blurRad="76200" dist="38100" dir="5400000" algn="t" rotWithShape="0">
              <a:prstClr val="black">
                <a:alpha val="28000"/>
              </a:prstClr>
            </a:outerShdw>
          </a:effectLst>
        </p:grpSpPr>
        <p:sp>
          <p:nvSpPr>
            <p:cNvPr id="28"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29"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0"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1"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282850921"/>
      </p:ext>
    </p:extLst>
  </p:cSld>
  <p:clrMapOvr>
    <a:masterClrMapping/>
  </p:clrMapOvr>
  <p:transition spd="slow" advClick="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44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331</TotalTime>
  <Words>4396</Words>
  <Application>Microsoft Office PowerPoint</Application>
  <PresentationFormat>自定义</PresentationFormat>
  <Paragraphs>105</Paragraphs>
  <Slides>52</Slides>
  <Notes>2</Notes>
  <HiddenSlides>0</HiddenSlides>
  <MMClips>0</MMClips>
  <ScaleCrop>false</ScaleCrop>
  <HeadingPairs>
    <vt:vector size="4" baseType="variant">
      <vt:variant>
        <vt:lpstr>主题</vt:lpstr>
      </vt:variant>
      <vt:variant>
        <vt:i4>1</vt:i4>
      </vt:variant>
      <vt:variant>
        <vt:lpstr>幻灯片标题</vt:lpstr>
      </vt:variant>
      <vt:variant>
        <vt:i4>52</vt:i4>
      </vt:variant>
    </vt:vector>
  </HeadingPairs>
  <TitlesOfParts>
    <vt:vector size="5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140</cp:revision>
  <dcterms:created xsi:type="dcterms:W3CDTF">2021-04-02T06:41:31Z</dcterms:created>
  <dcterms:modified xsi:type="dcterms:W3CDTF">2023-02-16T03:50:56Z</dcterms:modified>
</cp:coreProperties>
</file>